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75" r:id="rId16"/>
    <p:sldId id="376" r:id="rId17"/>
    <p:sldId id="378" r:id="rId18"/>
    <p:sldId id="380" r:id="rId19"/>
    <p:sldId id="373" r:id="rId20"/>
    <p:sldId id="335" r:id="rId21"/>
    <p:sldId id="336" r:id="rId22"/>
    <p:sldId id="377" r:id="rId23"/>
    <p:sldId id="338" r:id="rId24"/>
    <p:sldId id="369" r:id="rId25"/>
    <p:sldId id="370" r:id="rId26"/>
    <p:sldId id="366" r:id="rId27"/>
    <p:sldId id="314" r:id="rId28"/>
    <p:sldId id="361" r:id="rId29"/>
    <p:sldId id="35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75"/>
            <p14:sldId id="376"/>
            <p14:sldId id="378"/>
            <p14:sldId id="380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38"/>
            <p14:sldId id="369"/>
            <p14:sldId id="370"/>
            <p14:sldId id="366"/>
            <p14:sldId id="314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00A6D6"/>
    <a:srgbClr val="2E8AA2"/>
    <a:srgbClr val="D6320B"/>
    <a:srgbClr val="98DAEC"/>
    <a:srgbClr val="42BBDD"/>
    <a:srgbClr val="D69C0B"/>
    <a:srgbClr val="AE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8" autoAdjust="0"/>
    <p:restoredTop sz="85899" autoAdjust="0"/>
  </p:normalViewPr>
  <p:slideViewPr>
    <p:cSldViewPr snapToGrid="0">
      <p:cViewPr>
        <p:scale>
          <a:sx n="125" d="100"/>
          <a:sy n="125" d="100"/>
        </p:scale>
        <p:origin x="276" y="-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18/08/2020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18/08/2020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18/08/2020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18/08/2020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48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9.png"/><Relationship Id="rId21" Type="http://schemas.openxmlformats.org/officeDocument/2006/relationships/image" Target="../media/image104.png"/><Relationship Id="rId7" Type="http://schemas.openxmlformats.org/officeDocument/2006/relationships/image" Target="../media/image83.png"/><Relationship Id="rId12" Type="http://schemas.openxmlformats.org/officeDocument/2006/relationships/image" Target="../media/image95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23" Type="http://schemas.openxmlformats.org/officeDocument/2006/relationships/image" Target="../media/image106.png"/><Relationship Id="rId10" Type="http://schemas.openxmlformats.org/officeDocument/2006/relationships/image" Target="../media/image86.png"/><Relationship Id="rId19" Type="http://schemas.openxmlformats.org/officeDocument/2006/relationships/image" Target="../media/image102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Relationship Id="rId22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3</a:t>
            </a:r>
            <a:r>
              <a:rPr lang="en-GB" sz="1350" baseline="30000" dirty="0"/>
              <a:t>rd</a:t>
            </a:r>
            <a:r>
              <a:rPr lang="en-GB" sz="1350" dirty="0"/>
              <a:t> of June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the jobs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2981657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2770730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045277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174528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033881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1"/>
            <a:ext cx="1929130" cy="2653779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7268" y="2852518"/>
            <a:ext cx="1929130" cy="26673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761333" y="4265888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62100"/>
            <a:ext cx="4537165" cy="3858837"/>
          </a:xfrm>
        </p:spPr>
        <p:txBody>
          <a:bodyPr>
            <a:normAutofit/>
          </a:bodyPr>
          <a:lstStyle/>
          <a:p>
            <a:r>
              <a:rPr lang="en-GB" dirty="0"/>
              <a:t>Purge states by checking that</a:t>
            </a:r>
          </a:p>
          <a:p>
            <a:pPr lvl="1"/>
            <a:r>
              <a:rPr lang="en-GB" dirty="0"/>
              <a:t>   cores available</a:t>
            </a:r>
          </a:p>
          <a:p>
            <a:pPr lvl="1"/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/>
            <a:r>
              <a:rPr lang="en-GB" dirty="0"/>
              <a:t>Precedence constraints are respected</a:t>
            </a:r>
          </a:p>
          <a:p>
            <a:r>
              <a:rPr lang="en-GB" dirty="0"/>
              <a:t>Exploring more states</a:t>
            </a:r>
          </a:p>
          <a:p>
            <a:pPr marL="267891" lvl="1" indent="-133350"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/>
              <a:t>Is </a:t>
            </a:r>
            <a:r>
              <a:rPr lang="en-GB" dirty="0">
                <a:solidFill>
                  <a:srgbClr val="C00000"/>
                </a:solidFill>
              </a:rPr>
              <a:t>safe</a:t>
            </a:r>
            <a:r>
              <a:rPr lang="en-GB" dirty="0"/>
              <a:t>, does not make analysis invalid</a:t>
            </a:r>
          </a:p>
          <a:p>
            <a:pPr marL="267891" lvl="1" indent="-170260"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</a:p>
          <a:p>
            <a:r>
              <a:rPr lang="en-GB" dirty="0"/>
              <a:t>Proofs</a:t>
            </a:r>
          </a:p>
          <a:p>
            <a:endParaRPr lang="en-GB" dirty="0"/>
          </a:p>
        </p:txBody>
      </p:sp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29" y="2026444"/>
            <a:ext cx="2455043" cy="3394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/>
              <p:nvPr/>
            </p:nvSpPr>
            <p:spPr>
              <a:xfrm>
                <a:off x="1114896" y="1880701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" y="1880701"/>
                <a:ext cx="368627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F73370F-CFAD-42E0-9D24-32344C54CE22}"/>
              </a:ext>
            </a:extLst>
          </p:cNvPr>
          <p:cNvGrpSpPr/>
          <p:nvPr/>
        </p:nvGrpSpPr>
        <p:grpSpPr>
          <a:xfrm>
            <a:off x="7143109" y="2299956"/>
            <a:ext cx="477749" cy="2444051"/>
            <a:chOff x="7143109" y="2299956"/>
            <a:chExt cx="477749" cy="244405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3D5AA66-4E0A-4812-A9DD-3446FCC33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538326-A686-430E-88A2-0E14C8D0D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8E11F8-A8BB-4EFA-B9FC-7969F053A2FE}"/>
              </a:ext>
            </a:extLst>
          </p:cNvPr>
          <p:cNvGrpSpPr/>
          <p:nvPr/>
        </p:nvGrpSpPr>
        <p:grpSpPr>
          <a:xfrm>
            <a:off x="4389120" y="4111746"/>
            <a:ext cx="1264920" cy="1453723"/>
            <a:chOff x="4389120" y="4111746"/>
            <a:chExt cx="1264920" cy="145372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6F3A2A-E406-467F-81B1-FA11A075B1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5021580" y="4111746"/>
              <a:ext cx="411480" cy="8073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CEB165-59A9-498F-8E0E-ED1D2D444B3E}"/>
                </a:ext>
              </a:extLst>
            </p:cNvPr>
            <p:cNvSpPr txBox="1"/>
            <p:nvPr/>
          </p:nvSpPr>
          <p:spPr>
            <a:xfrm>
              <a:off x="4389120" y="4919138"/>
              <a:ext cx="1264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Initial state empty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quare&#10;&#10;Description automatically generated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Picture 5" descr="A picture containing sitting, photo, table, large&#10;&#10;Description automatically generated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121029" y="1790000"/>
            <a:ext cx="4603909" cy="3655219"/>
            <a:chOff x="3060729" y="2574860"/>
            <a:chExt cx="4603909" cy="365521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060729" y="2574860"/>
              <a:ext cx="4603909" cy="3655219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38545" h="4873625">
                  <a:moveTo>
                    <a:pt x="0" y="6351"/>
                  </a:moveTo>
                  <a:lnTo>
                    <a:pt x="809625" y="0"/>
                  </a:lnTo>
                  <a:lnTo>
                    <a:pt x="1574167" y="3175"/>
                  </a:lnTo>
                  <a:lnTo>
                    <a:pt x="2809876" y="37465"/>
                  </a:lnTo>
                  <a:lnTo>
                    <a:pt x="3494579" y="116503"/>
                  </a:lnTo>
                  <a:lnTo>
                    <a:pt x="4142107" y="241301"/>
                  </a:lnTo>
                  <a:lnTo>
                    <a:pt x="4805854" y="351453"/>
                  </a:lnTo>
                  <a:lnTo>
                    <a:pt x="5478147" y="1497329"/>
                  </a:lnTo>
                  <a:lnTo>
                    <a:pt x="5822316" y="3168016"/>
                  </a:lnTo>
                  <a:cubicBezTo>
                    <a:pt x="5825068" y="3712846"/>
                    <a:pt x="6135793" y="4321175"/>
                    <a:pt x="6138545" y="4866005"/>
                  </a:cubicBezTo>
                  <a:lnTo>
                    <a:pt x="33656" y="4873625"/>
                  </a:lnTo>
                  <a:cubicBezTo>
                    <a:pt x="31963" y="3443817"/>
                    <a:pt x="1693" y="1436159"/>
                    <a:pt x="0" y="635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258619" y="440246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99255" cy="3587353"/>
            <a:chOff x="4530123" y="2574861"/>
            <a:chExt cx="3399255" cy="358735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0393" cy="3587353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0524" h="4783137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12888" y="101599"/>
                  </a:lnTo>
                  <a:lnTo>
                    <a:pt x="2198688" y="238126"/>
                  </a:lnTo>
                  <a:lnTo>
                    <a:pt x="2853011" y="351452"/>
                  </a:lnTo>
                  <a:lnTo>
                    <a:pt x="3521075" y="1492251"/>
                  </a:lnTo>
                  <a:lnTo>
                    <a:pt x="4183063" y="4783137"/>
                  </a:lnTo>
                  <a:cubicBezTo>
                    <a:pt x="4188883" y="3188758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339135">
              <a:off x="6641156" y="289104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AA514E-2881-40C2-B1FC-8B3805190C29}"/>
              </a:ext>
            </a:extLst>
          </p:cNvPr>
          <p:cNvGrpSpPr/>
          <p:nvPr/>
        </p:nvGrpSpPr>
        <p:grpSpPr>
          <a:xfrm>
            <a:off x="6866793" y="3282494"/>
            <a:ext cx="1380088" cy="858409"/>
            <a:chOff x="5806493" y="4067354"/>
            <a:chExt cx="1380088" cy="8584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457ACC-DAA9-4ED6-B3D2-5949C698AB44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8C0824-9153-4A2F-BE0D-ECA428908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7781" y="4067354"/>
              <a:ext cx="498800" cy="39674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168141"/>
            <a:ext cx="2259978" cy="834406"/>
            <a:chOff x="5933456" y="4192185"/>
            <a:chExt cx="2259978" cy="8344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9429" y="4192185"/>
              <a:ext cx="944005" cy="37274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303966" y="959909"/>
            <a:ext cx="1322054" cy="914611"/>
            <a:chOff x="5806493" y="4464098"/>
            <a:chExt cx="1322054" cy="9146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6493" y="4955378"/>
              <a:ext cx="355255" cy="42333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18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17712"/>
            <a:ext cx="5342281" cy="42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3884077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3716845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3846027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0379601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0379601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42553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42553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37500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44681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44681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44681" r="-923214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44681" r="-115942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9677906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9677906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42553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42553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37500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44681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44681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44681" r="-923214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44681" r="-115942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820908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820908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42553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42553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37500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44681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44681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44681" r="-923214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44681" r="-115942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6352107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6352107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42553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42553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37500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44681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44681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44681" r="-923214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44681" r="-115942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380797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380797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42553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42553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37500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44681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44681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44681" r="-923214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44681" r="-115942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3"/>
            <a:ext cx="7886700" cy="1427839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6538045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6538045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44681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44681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395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46809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46809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375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375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409572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409572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44681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44681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395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46809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46809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375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375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3558275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3558275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44681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44681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395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46809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46809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375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375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9826130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9826130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44681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44681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395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46809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46809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375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375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3454492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3454492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44681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44681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395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46809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46809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375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375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5256"/>
            <a:ext cx="4751263" cy="37461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1" y="5624514"/>
            <a:ext cx="1672184" cy="273844"/>
          </a:xfrm>
        </p:spPr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21303" y="2846533"/>
            <a:ext cx="627110" cy="3834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7590397" y="2546451"/>
            <a:ext cx="111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4551830" y="4065028"/>
            <a:ext cx="12143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66136" y="3661239"/>
            <a:ext cx="793770" cy="5538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5693073" y="5663547"/>
            <a:ext cx="1597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3031428" y="3153073"/>
            <a:ext cx="1331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767839" y="2415540"/>
            <a:ext cx="300082" cy="2108230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54832" y="2324234"/>
              <a:ext cx="648079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221220" y="3467100"/>
            <a:ext cx="300082" cy="1772603"/>
            <a:chOff x="6274770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50785" y="2597999"/>
              <a:ext cx="64807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309961" y="2164080"/>
            <a:ext cx="300082" cy="1065861"/>
            <a:chOff x="6278048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4062" y="3063779"/>
              <a:ext cx="648080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628650" y="2068494"/>
            <a:ext cx="2877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Evaluated in simulator</a:t>
            </a:r>
          </a:p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8" grpId="0"/>
      <p:bldP spid="23" grpId="0"/>
      <p:bldP spid="3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3360872"/>
          </a:xfrm>
        </p:spPr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using SURFSara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6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28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FD00F05-6B31-41B8-AD1F-0BE64713CC75}"/>
              </a:ext>
            </a:extLst>
          </p:cNvPr>
          <p:cNvGrpSpPr/>
          <p:nvPr/>
        </p:nvGrpSpPr>
        <p:grpSpPr>
          <a:xfrm>
            <a:off x="4488381" y="5008229"/>
            <a:ext cx="1081909" cy="700589"/>
            <a:chOff x="4488381" y="5008229"/>
            <a:chExt cx="1081909" cy="7005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4488381" y="5385653"/>
              <a:ext cx="9067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IDLE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339" y="5008229"/>
              <a:ext cx="494951" cy="377424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09D769-089F-4C49-A9A3-4154F6117CFE}"/>
              </a:ext>
            </a:extLst>
          </p:cNvPr>
          <p:cNvSpPr/>
          <p:nvPr/>
        </p:nvSpPr>
        <p:spPr>
          <a:xfrm>
            <a:off x="3797860" y="5433716"/>
            <a:ext cx="4315258" cy="668522"/>
          </a:xfrm>
          <a:custGeom>
            <a:avLst/>
            <a:gdLst>
              <a:gd name="connsiteX0" fmla="*/ 0 w 4219662"/>
              <a:gd name="connsiteY0" fmla="*/ 75501 h 743265"/>
              <a:gd name="connsiteX1" fmla="*/ 1359016 w 4219662"/>
              <a:gd name="connsiteY1" fmla="*/ 645952 h 743265"/>
              <a:gd name="connsiteX2" fmla="*/ 3397541 w 4219662"/>
              <a:gd name="connsiteY2" fmla="*/ 679508 h 743265"/>
              <a:gd name="connsiteX3" fmla="*/ 4219662 w 4219662"/>
              <a:gd name="connsiteY3" fmla="*/ 0 h 743265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162512"/>
              <a:gd name="connsiteY0" fmla="*/ 56451 h 756465"/>
              <a:gd name="connsiteX1" fmla="*/ 941140 w 4162512"/>
              <a:gd name="connsiteY1" fmla="*/ 671119 h 756465"/>
              <a:gd name="connsiteX2" fmla="*/ 3340391 w 4162512"/>
              <a:gd name="connsiteY2" fmla="*/ 679508 h 756465"/>
              <a:gd name="connsiteX3" fmla="*/ 4162512 w 4162512"/>
              <a:gd name="connsiteY3" fmla="*/ 0 h 756465"/>
              <a:gd name="connsiteX0" fmla="*/ 0 w 4314912"/>
              <a:gd name="connsiteY0" fmla="*/ 0 h 695974"/>
              <a:gd name="connsiteX1" fmla="*/ 941140 w 4314912"/>
              <a:gd name="connsiteY1" fmla="*/ 614668 h 695974"/>
              <a:gd name="connsiteX2" fmla="*/ 3340391 w 4314912"/>
              <a:gd name="connsiteY2" fmla="*/ 623057 h 695974"/>
              <a:gd name="connsiteX3" fmla="*/ 4314912 w 4314912"/>
              <a:gd name="connsiteY3" fmla="*/ 5462 h 695974"/>
              <a:gd name="connsiteX0" fmla="*/ 0 w 4315258"/>
              <a:gd name="connsiteY0" fmla="*/ 0 h 695974"/>
              <a:gd name="connsiteX1" fmla="*/ 941140 w 4315258"/>
              <a:gd name="connsiteY1" fmla="*/ 614668 h 695974"/>
              <a:gd name="connsiteX2" fmla="*/ 3340391 w 4315258"/>
              <a:gd name="connsiteY2" fmla="*/ 623057 h 695974"/>
              <a:gd name="connsiteX3" fmla="*/ 4314912 w 4315258"/>
              <a:gd name="connsiteY3" fmla="*/ 5462 h 695974"/>
              <a:gd name="connsiteX0" fmla="*/ 0 w 4315254"/>
              <a:gd name="connsiteY0" fmla="*/ 0 h 677418"/>
              <a:gd name="connsiteX1" fmla="*/ 941140 w 4315254"/>
              <a:gd name="connsiteY1" fmla="*/ 614668 h 677418"/>
              <a:gd name="connsiteX2" fmla="*/ 3340391 w 4315254"/>
              <a:gd name="connsiteY2" fmla="*/ 623057 h 677418"/>
              <a:gd name="connsiteX3" fmla="*/ 4314912 w 4315254"/>
              <a:gd name="connsiteY3" fmla="*/ 5462 h 677418"/>
              <a:gd name="connsiteX0" fmla="*/ 0 w 4315258"/>
              <a:gd name="connsiteY0" fmla="*/ 0 h 668522"/>
              <a:gd name="connsiteX1" fmla="*/ 941140 w 4315258"/>
              <a:gd name="connsiteY1" fmla="*/ 552756 h 668522"/>
              <a:gd name="connsiteX2" fmla="*/ 3340391 w 4315258"/>
              <a:gd name="connsiteY2" fmla="*/ 623057 h 668522"/>
              <a:gd name="connsiteX3" fmla="*/ 4314912 w 4315258"/>
              <a:gd name="connsiteY3" fmla="*/ 5462 h 66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5258" h="668522">
                <a:moveTo>
                  <a:pt x="0" y="0"/>
                </a:moveTo>
                <a:cubicBezTo>
                  <a:pt x="2097" y="260058"/>
                  <a:pt x="384408" y="448913"/>
                  <a:pt x="941140" y="552756"/>
                </a:cubicBezTo>
                <a:cubicBezTo>
                  <a:pt x="1497872" y="656599"/>
                  <a:pt x="2778096" y="714273"/>
                  <a:pt x="3340391" y="623057"/>
                </a:cubicBezTo>
                <a:cubicBezTo>
                  <a:pt x="3902686" y="531841"/>
                  <a:pt x="4329156" y="343556"/>
                  <a:pt x="4314912" y="5462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👎Wastes resources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560786" y="3482209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3484</TotalTime>
  <Words>1802</Words>
  <Application>Microsoft Office PowerPoint</Application>
  <PresentationFormat>On-screen Show (4:3)</PresentationFormat>
  <Paragraphs>698</Paragraphs>
  <Slides>29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SAG analysis changes for gang</vt:lpstr>
      <vt:lpstr>SAG analysis changes for gang</vt:lpstr>
      <vt:lpstr>Our analysis results</vt:lpstr>
      <vt:lpstr>Our analysis results</vt:lpstr>
      <vt:lpstr>Agenda</vt:lpstr>
      <vt:lpstr>JLFP limitations with moldable gang</vt:lpstr>
      <vt:lpstr>Reservation-based gang scheduler</vt:lpstr>
      <vt:lpstr>Results JLFP vs ResG in simulator</vt:lpstr>
      <vt:lpstr>Conclusions</vt:lpstr>
      <vt:lpstr>Summary</vt:lpstr>
      <vt:lpstr>Next steps</vt:lpstr>
      <vt:lpstr>Questions?</vt:lpstr>
      <vt:lpstr>How does SAG work?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351</cp:revision>
  <dcterms:created xsi:type="dcterms:W3CDTF">2020-05-19T11:12:13Z</dcterms:created>
  <dcterms:modified xsi:type="dcterms:W3CDTF">2020-08-18T18:11:10Z</dcterms:modified>
</cp:coreProperties>
</file>